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146847048" r:id="rId2"/>
    <p:sldId id="2146847070" r:id="rId3"/>
    <p:sldId id="2146847072" r:id="rId4"/>
    <p:sldId id="2146847091" r:id="rId5"/>
    <p:sldId id="2146847068" r:id="rId6"/>
    <p:sldId id="2146847078" r:id="rId7"/>
    <p:sldId id="2146847098" r:id="rId8"/>
    <p:sldId id="2146847054" r:id="rId9"/>
    <p:sldId id="2146847063" r:id="rId10"/>
    <p:sldId id="2146847067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italic r:id="rId23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C2C052-A30F-7DD5-8DFD-47BB6C5C8912}" name="Dennis Woo" initials="DW" userId="S::dennis.woo@ibm.com::3ae10ab0-26fa-4eaa-84e9-7e29c6a1854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32"/>
    <p:restoredTop sz="95108"/>
  </p:normalViewPr>
  <p:slideViewPr>
    <p:cSldViewPr snapToGrid="0" snapToObjects="1">
      <p:cViewPr varScale="1">
        <p:scale>
          <a:sx n="208" d="100"/>
          <a:sy n="208" d="100"/>
        </p:scale>
        <p:origin x="848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3.jp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echzone.ibm.com/collection/platinum-demos-api-enabled-application-integration" TargetMode="Externa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4.jp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3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4.jp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3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app-connect/containers_cd?topic=designer-testing-running-api-flow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app-connect/containers_eus?topic=servers-deploying-designer-authored-integrations-integration" TargetMode="External"/><Relationship Id="rId5" Type="http://schemas.openxmlformats.org/officeDocument/2006/relationships/hyperlink" Target="https://www.ibm.com/docs/en/app-connect/containers_cd?topic=creating-managing-flows-in-app-connect-designer" TargetMode="External"/><Relationship Id="rId4" Type="http://schemas.openxmlformats.org/officeDocument/2006/relationships/hyperlink" Target="https://www.ibm.com/docs/en/app-connect/containers_cd?topic=cffs-cloud-pak-integration-only-creating-flows-api-from-scrat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Platinum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API-enabled</a:t>
            </a:r>
            <a:b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integration</a:t>
            </a:r>
          </a:p>
          <a:p>
            <a:pPr defTabSz="914400">
              <a:defRPr/>
            </a:pP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lur&#10;&#10;Description automatically generated">
            <a:extLst>
              <a:ext uri="{FF2B5EF4-FFF2-40B4-BE49-F238E27FC236}">
                <a16:creationId xmlns:a16="http://schemas.microsoft.com/office/drawing/2014/main" id="{2F7E4473-F0D8-E732-152C-A4A558A5CF2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2" name="Picture 3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CCB8424B-AA21-D674-B8F5-917657FEF076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architecture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CF62B-BBD5-43D4-7E62-B94CFBF4A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51954" y="869550"/>
            <a:ext cx="4640093" cy="3081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8">
              <a:tabLst>
                <a:tab pos="1489094" algn="l"/>
              </a:tabLst>
              <a:defRPr/>
            </a:pPr>
            <a:endParaRPr lang="en-GB" altLang="ja-JP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004D2-D3A5-735E-E30B-158FD9D4A678}"/>
              </a:ext>
            </a:extLst>
          </p:cNvPr>
          <p:cNvSpPr txBox="1"/>
          <p:nvPr/>
        </p:nvSpPr>
        <p:spPr>
          <a:xfrm>
            <a:off x="2251953" y="3627762"/>
            <a:ext cx="464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2ABFFF6-EA31-5777-20C2-369500DE0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34347" y="2400998"/>
            <a:ext cx="4275306" cy="1173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endParaRPr lang="en-US" sz="12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41715032-073B-6DA3-1E06-28001C3A5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35621" y="2732733"/>
            <a:ext cx="1529741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Designer authoring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EABB551-5B08-E08C-42C3-974CA5D23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41642" y="1057516"/>
            <a:ext cx="4275306" cy="12378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endParaRPr lang="en-US" sz="12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510E645-7643-17DB-FF9F-638871763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35622" y="1175718"/>
            <a:ext cx="1530846" cy="2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portal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2E8D772-2E7F-7433-B0E8-53CE1AA97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1379" y="1634099"/>
            <a:ext cx="1529748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gateway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DF1F000-7041-8537-9C98-318BACDE9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836727" y="1637463"/>
            <a:ext cx="1529741" cy="2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manager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34BDA79-CC22-B846-1B84-2A3DDAAF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71185" y="4046400"/>
            <a:ext cx="1290137" cy="1026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i="1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64C628FF-3E16-20E9-1B52-62EA2B2CB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63433" y="4144428"/>
            <a:ext cx="1105640" cy="611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Account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972F0DD-1912-C16A-3015-75CF71E60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51379" y="2950514"/>
            <a:ext cx="1529748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Salesforce connector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55651BB-ED59-B5DE-68C1-08920ACD4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51379" y="2514952"/>
            <a:ext cx="1529748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flow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F6189-82BD-C1CB-B32E-3C7AA0DC9268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 bwMode="auto">
          <a:xfrm>
            <a:off x="5716253" y="3224834"/>
            <a:ext cx="0" cy="9195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9FC2DE-1AB3-49CC-810B-2F769DF5B21A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 bwMode="auto">
          <a:xfrm>
            <a:off x="5716253" y="2789272"/>
            <a:ext cx="0" cy="1612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36080-5E89-B017-E0A8-EA5E95BCB6E3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 bwMode="auto">
          <a:xfrm flipV="1">
            <a:off x="4366468" y="1771259"/>
            <a:ext cx="584911" cy="17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A2BFA8-1F59-2924-C505-A299893E04F0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 bwMode="auto">
          <a:xfrm flipH="1" flipV="1">
            <a:off x="3601045" y="1446818"/>
            <a:ext cx="553" cy="19064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CBE04A-AC41-1AD9-7D2F-BC37396E4487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 bwMode="auto">
          <a:xfrm>
            <a:off x="5716253" y="1908419"/>
            <a:ext cx="0" cy="6065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B9D72-010C-D118-EF85-039688E7000C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 bwMode="auto">
          <a:xfrm flipV="1">
            <a:off x="4365362" y="2652112"/>
            <a:ext cx="586017" cy="21778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942B55-F8BE-268F-2E4A-B3C746448FC9}"/>
              </a:ext>
            </a:extLst>
          </p:cNvPr>
          <p:cNvCxnSpPr>
            <a:cxnSpLocks/>
            <a:stCxn id="75" idx="2"/>
            <a:endCxn id="19" idx="0"/>
          </p:cNvCxnSpPr>
          <p:nvPr/>
        </p:nvCxnSpPr>
        <p:spPr bwMode="auto">
          <a:xfrm>
            <a:off x="3601045" y="811078"/>
            <a:ext cx="0" cy="3646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665DC7-6BD6-7B16-87FD-041AFB4FF4EF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 bwMode="auto">
          <a:xfrm>
            <a:off x="4365362" y="2869893"/>
            <a:ext cx="586017" cy="21778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E39F660-DE05-05EB-98A4-E5B7E54BDAF5}"/>
              </a:ext>
            </a:extLst>
          </p:cNvPr>
          <p:cNvSpPr txBox="1"/>
          <p:nvPr/>
        </p:nvSpPr>
        <p:spPr>
          <a:xfrm>
            <a:off x="5218297" y="292341"/>
            <a:ext cx="995913" cy="52322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Secure API exposure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3DC879-8EC1-0DD3-DCD7-FF5445DFB87E}"/>
              </a:ext>
            </a:extLst>
          </p:cNvPr>
          <p:cNvSpPr txBox="1"/>
          <p:nvPr/>
        </p:nvSpPr>
        <p:spPr>
          <a:xfrm>
            <a:off x="2939357" y="287858"/>
            <a:ext cx="1323376" cy="52322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Self-service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API subscription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474775-B7B6-5980-9C71-C65F7AFEF73D}"/>
              </a:ext>
            </a:extLst>
          </p:cNvPr>
          <p:cNvSpPr txBox="1"/>
          <p:nvPr/>
        </p:nvSpPr>
        <p:spPr>
          <a:xfrm>
            <a:off x="2441642" y="3270790"/>
            <a:ext cx="4275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integration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2B001E-0B31-50FB-4C76-95D91211B7F8}"/>
              </a:ext>
            </a:extLst>
          </p:cNvPr>
          <p:cNvSpPr txBox="1"/>
          <p:nvPr/>
        </p:nvSpPr>
        <p:spPr>
          <a:xfrm>
            <a:off x="2441642" y="1985379"/>
            <a:ext cx="4275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management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0BE7E0-26F9-046C-1D15-75C8A67A1681}"/>
              </a:ext>
            </a:extLst>
          </p:cNvPr>
          <p:cNvCxnSpPr>
            <a:cxnSpLocks/>
            <a:stCxn id="74" idx="2"/>
            <a:endCxn id="20" idx="0"/>
          </p:cNvCxnSpPr>
          <p:nvPr/>
        </p:nvCxnSpPr>
        <p:spPr bwMode="auto">
          <a:xfrm flipH="1">
            <a:off x="5716253" y="815561"/>
            <a:ext cx="1" cy="8185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AFA703-C129-3045-193C-0F7E10D36919}"/>
              </a:ext>
            </a:extLst>
          </p:cNvPr>
          <p:cNvSpPr txBox="1"/>
          <p:nvPr/>
        </p:nvSpPr>
        <p:spPr>
          <a:xfrm>
            <a:off x="5071185" y="4777638"/>
            <a:ext cx="1290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salesforce.com</a:t>
            </a:r>
            <a:endParaRPr lang="en-US" sz="12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8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1C995D4B-7917-DD46-46B0-D45C795A9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07573"/>
              </p:ext>
            </p:extLst>
          </p:nvPr>
        </p:nvGraphicFramePr>
        <p:xfrm>
          <a:off x="228665" y="692448"/>
          <a:ext cx="8765023" cy="2707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1095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45407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API-enabled application integration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Salesforce ‘new case opening’ example to illustrate how the Cloud Pak for Integration simplifies the authoring and management of APIs.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management; Application integration; Connectors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Integration 2021.4.1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3"/>
                        </a:rPr>
                        <a:t>https://techzone.ibm.com/collection/platinum-demos-api-enabled-application-integration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1A7C81CA-EECD-6425-D126-236A84225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62925" y="3320667"/>
            <a:ext cx="4957167" cy="135428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8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6005B1DD-40A6-03E2-30AA-389DBE850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3771" y="3465544"/>
            <a:ext cx="2268738" cy="981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integration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DBC22B-B65B-B26F-283D-454190764CF0}"/>
              </a:ext>
            </a:extLst>
          </p:cNvPr>
          <p:cNvGrpSpPr/>
          <p:nvPr/>
        </p:nvGrpSpPr>
        <p:grpSpPr>
          <a:xfrm>
            <a:off x="4868809" y="3920276"/>
            <a:ext cx="1518661" cy="371488"/>
            <a:chOff x="5157941" y="4260040"/>
            <a:chExt cx="1325611" cy="371488"/>
          </a:xfrm>
        </p:grpSpPr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C5B749A1-74B2-7126-E118-C03CDFE90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849261" y="4260040"/>
              <a:ext cx="634291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Connectors</a:t>
              </a: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850FD6C8-0626-9030-3FF3-05F6B0FB8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157941" y="4260422"/>
              <a:ext cx="634291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development</a:t>
              </a:r>
            </a:p>
          </p:txBody>
        </p:sp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389F0AE7-0AD7-A46D-B9E8-29987AD35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18969" y="3320667"/>
            <a:ext cx="1429238" cy="135428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800" i="1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FA9FC054-267F-8E7B-A316-1A8BEA56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52695" y="3465544"/>
            <a:ext cx="1161787" cy="981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B1A61-992E-073A-5FAD-3914E1DCF65D}"/>
              </a:ext>
            </a:extLst>
          </p:cNvPr>
          <p:cNvSpPr txBox="1"/>
          <p:nvPr/>
        </p:nvSpPr>
        <p:spPr>
          <a:xfrm>
            <a:off x="1962925" y="4461382"/>
            <a:ext cx="49571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663D1-D487-B347-D394-FFE29FE91650}"/>
              </a:ext>
            </a:extLst>
          </p:cNvPr>
          <p:cNvSpPr txBox="1"/>
          <p:nvPr/>
        </p:nvSpPr>
        <p:spPr>
          <a:xfrm>
            <a:off x="7018969" y="4461382"/>
            <a:ext cx="1429238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salesforce.com</a:t>
            </a:r>
            <a:endParaRPr lang="en-US" sz="8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4C76D1-9E3F-5BF4-7A82-80A7A928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5B03F-47B8-2DA6-B729-175F022114F3}"/>
              </a:ext>
            </a:extLst>
          </p:cNvPr>
          <p:cNvSpPr txBox="1"/>
          <p:nvPr/>
        </p:nvSpPr>
        <p:spPr>
          <a:xfrm>
            <a:off x="1962924" y="3102532"/>
            <a:ext cx="49571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D86B60-4617-6966-671E-62E0ADA9BD25}"/>
              </a:ext>
            </a:extLst>
          </p:cNvPr>
          <p:cNvSpPr txBox="1"/>
          <p:nvPr/>
        </p:nvSpPr>
        <p:spPr>
          <a:xfrm>
            <a:off x="7018970" y="3102532"/>
            <a:ext cx="14292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Third-party application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16F9CFA-4262-1643-A0D7-1613CC92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56626" y="3465545"/>
            <a:ext cx="2268738" cy="981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1AB564-3686-FA49-3E56-7A4DEB26F239}"/>
              </a:ext>
            </a:extLst>
          </p:cNvPr>
          <p:cNvGrpSpPr/>
          <p:nvPr/>
        </p:nvGrpSpPr>
        <p:grpSpPr>
          <a:xfrm>
            <a:off x="2293441" y="3916859"/>
            <a:ext cx="1995108" cy="374905"/>
            <a:chOff x="2206357" y="4003943"/>
            <a:chExt cx="1995108" cy="374905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1E72D023-26CD-D84D-9009-E30DE6C45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579673" y="4003943"/>
              <a:ext cx="621792" cy="374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 portal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480BDEB0-5726-504F-A9B8-FD92ED48A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206357" y="4003948"/>
              <a:ext cx="621792" cy="37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gateway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51E64B26-FD5C-B54D-ACB4-96F1175F0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93015" y="4003944"/>
              <a:ext cx="621792" cy="37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8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blur&#10;&#10;Description automatically generated">
            <a:extLst>
              <a:ext uri="{FF2B5EF4-FFF2-40B4-BE49-F238E27FC236}">
                <a16:creationId xmlns:a16="http://schemas.microsoft.com/office/drawing/2014/main" id="{47BCA2D1-DE06-C959-3DAC-AAFBEF2459A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3" name="Picture 32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21F42AF2-5E9A-EF9C-6D40-6B5C12201A1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5418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982874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80920D-4CBE-E629-47B3-CE9708EFBDFC}"/>
              </a:ext>
            </a:extLst>
          </p:cNvPr>
          <p:cNvGrpSpPr/>
          <p:nvPr/>
        </p:nvGrpSpPr>
        <p:grpSpPr>
          <a:xfrm>
            <a:off x="2602618" y="4148245"/>
            <a:ext cx="5739305" cy="483254"/>
            <a:chOff x="2602618" y="4173469"/>
            <a:chExt cx="5739305" cy="483254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D00425B2-C6FE-25C2-6F6F-062BBA616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3469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EC43C8-B369-9C3A-3701-2C9E449372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12980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7B79BA-7685-B021-1D8E-73BB8AB56B31}"/>
                </a:ext>
              </a:extLst>
            </p:cNvPr>
            <p:cNvSpPr/>
            <p:nvPr/>
          </p:nvSpPr>
          <p:spPr>
            <a:xfrm>
              <a:off x="2602618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management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0797FE-AFAA-A869-5724-E6BF239F4EAF}"/>
                </a:ext>
              </a:extLst>
            </p:cNvPr>
            <p:cNvSpPr/>
            <p:nvPr/>
          </p:nvSpPr>
          <p:spPr>
            <a:xfrm>
              <a:off x="4512979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integration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A715FD-9D03-B1A9-5C59-D1956CDEC3E8}"/>
                </a:ext>
              </a:extLst>
            </p:cNvPr>
            <p:cNvSpPr/>
            <p:nvPr/>
          </p:nvSpPr>
          <p:spPr>
            <a:xfrm>
              <a:off x="6431355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Connectors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551BBC-E526-86C6-DEDE-ECF0DBB79E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5447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91C318-F602-3C4B-8252-5B53D73ED3FE}"/>
              </a:ext>
            </a:extLst>
          </p:cNvPr>
          <p:cNvGrpSpPr/>
          <p:nvPr/>
        </p:nvGrpSpPr>
        <p:grpSpPr>
          <a:xfrm>
            <a:off x="1341865" y="1117610"/>
            <a:ext cx="6460270" cy="2631953"/>
            <a:chOff x="3227025" y="1094697"/>
            <a:chExt cx="5079527" cy="2631953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752CCF8E-1FD1-704F-974F-927C0880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227025" y="1094697"/>
              <a:ext cx="3134695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AutoMate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Car Repair develops an API that automatically creates ‘repair request’ records in Salesforce. 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ED62E097-A1B4-3A48-944B-6D8ACED2F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171857" y="3068282"/>
              <a:ext cx="3134695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API portal auto-generates sample input data so developers can test the API before subscribing to it.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06D99008-3E2F-A044-93B9-E40F75BB7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23670" y="2410421"/>
              <a:ext cx="3134695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publishes the API to an API portal so developers can easily find and gain access to it.</a:t>
              </a:r>
            </a:p>
          </p:txBody>
        </p: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481DCCD9-D0BD-114A-BDDF-684D487F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75483" y="1752559"/>
              <a:ext cx="3137494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When a repair request is received, the API connects to Salesforce, opens a case, and responds to the customer with an estimated repair time and cost.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0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CED57069-C646-A5DF-3A0F-DC90F3CBB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E7A64F59-03EB-E135-FE86-0A4239C349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45A05-844D-F893-FC33-F7CF7AF9D940}"/>
              </a:ext>
            </a:extLst>
          </p:cNvPr>
          <p:cNvGrpSpPr/>
          <p:nvPr/>
        </p:nvGrpSpPr>
        <p:grpSpPr>
          <a:xfrm>
            <a:off x="1128697" y="904666"/>
            <a:ext cx="6886607" cy="3694945"/>
            <a:chOff x="1128697" y="941011"/>
            <a:chExt cx="6886607" cy="36949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1128697" y="945224"/>
              <a:ext cx="1828799" cy="1694237"/>
              <a:chOff x="-5328" y="3121514"/>
              <a:chExt cx="2337808" cy="1694237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-5328" y="3121514"/>
                <a:ext cx="2337808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Reviewing the flow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-5325" y="3632637"/>
                <a:ext cx="2337110" cy="118311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Explore the pre-built flow showing simple API construction and Salesforce interaction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3657599" y="943118"/>
              <a:ext cx="1828801" cy="1698449"/>
              <a:chOff x="2016283" y="1764942"/>
              <a:chExt cx="2337809" cy="1698449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016283" y="1764942"/>
                <a:ext cx="2337807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Testing the flow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16284" y="2284489"/>
                <a:ext cx="2337808" cy="117890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the flow in a managed sandbox to show that it creates cases in Salesforce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6186504" y="941011"/>
              <a:ext cx="1828800" cy="1702662"/>
              <a:chOff x="3497729" y="1764942"/>
              <a:chExt cx="2181954" cy="1702662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497729" y="1764942"/>
                <a:ext cx="2181952" cy="52073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Deploying the flow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497729" y="2292914"/>
                <a:ext cx="2181954" cy="117469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Promote the flow to a new environment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08772FF-5C22-0949-9B77-ECD7469501CB}"/>
                </a:ext>
              </a:extLst>
            </p:cNvPr>
            <p:cNvSpPr/>
            <p:nvPr/>
          </p:nvSpPr>
          <p:spPr bwMode="auto">
            <a:xfrm>
              <a:off x="3062849" y="16055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216C5F-D81F-EF41-8F06-95473350260F}"/>
                </a:ext>
              </a:extLst>
            </p:cNvPr>
            <p:cNvSpPr/>
            <p:nvPr/>
          </p:nvSpPr>
          <p:spPr bwMode="auto">
            <a:xfrm>
              <a:off x="5591753" y="16055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AEA654-E50D-C92F-5753-E8E1A6EA46BB}"/>
                </a:ext>
              </a:extLst>
            </p:cNvPr>
            <p:cNvGrpSpPr/>
            <p:nvPr/>
          </p:nvGrpSpPr>
          <p:grpSpPr>
            <a:xfrm>
              <a:off x="2392229" y="2929596"/>
              <a:ext cx="1828800" cy="1706360"/>
              <a:chOff x="2392229" y="2651889"/>
              <a:chExt cx="1828800" cy="1706360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FEE4C56-419A-E84C-BBAB-05778920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392229" y="2651889"/>
                <a:ext cx="1828799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Working with the portal</a:t>
                </a:r>
              </a:p>
            </p:txBody>
          </p:sp>
          <p:sp>
            <p:nvSpPr>
              <p:cNvPr id="32" name="Rectangle 4">
                <a:extLst>
                  <a:ext uri="{FF2B5EF4-FFF2-40B4-BE49-F238E27FC236}">
                    <a16:creationId xmlns:a16="http://schemas.microsoft.com/office/drawing/2014/main" id="{152E9637-FC02-FF43-8151-2DF486594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392230" y="3178673"/>
                <a:ext cx="1828799" cy="1179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Consume the API via the developer portal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AC4646-41E3-B0A2-1484-80D26E752C35}"/>
                </a:ext>
              </a:extLst>
            </p:cNvPr>
            <p:cNvGrpSpPr/>
            <p:nvPr/>
          </p:nvGrpSpPr>
          <p:grpSpPr>
            <a:xfrm>
              <a:off x="4922970" y="2933215"/>
              <a:ext cx="1828801" cy="1699123"/>
              <a:chOff x="4922970" y="2647466"/>
              <a:chExt cx="1828801" cy="1699123"/>
            </a:xfrm>
          </p:grpSpPr>
          <p:sp>
            <p:nvSpPr>
              <p:cNvPr id="35" name="Rectangle 3">
                <a:extLst>
                  <a:ext uri="{FF2B5EF4-FFF2-40B4-BE49-F238E27FC236}">
                    <a16:creationId xmlns:a16="http://schemas.microsoft.com/office/drawing/2014/main" id="{9B5082C3-5FFE-8849-8E57-27732AACE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4922970" y="2647466"/>
                <a:ext cx="1828797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Managing APIs</a:t>
                </a:r>
              </a:p>
            </p:txBody>
          </p:sp>
          <p:sp>
            <p:nvSpPr>
              <p:cNvPr id="36" name="Rectangle 4">
                <a:extLst>
                  <a:ext uri="{FF2B5EF4-FFF2-40B4-BE49-F238E27FC236}">
                    <a16:creationId xmlns:a16="http://schemas.microsoft.com/office/drawing/2014/main" id="{975AEB0C-5251-D44E-9BAE-3A1C99610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922971" y="3167013"/>
                <a:ext cx="1828800" cy="1179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Securely expose the API providing full authentication and</a:t>
                </a:r>
                <a:b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rate limiting</a:t>
                </a:r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B7F6E0F8-2A58-1547-AD9F-558CEFEA4F00}"/>
                </a:ext>
              </a:extLst>
            </p:cNvPr>
            <p:cNvSpPr/>
            <p:nvPr/>
          </p:nvSpPr>
          <p:spPr bwMode="auto">
            <a:xfrm flipH="1">
              <a:off x="4327301" y="3596033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175DF8-4AC4-2741-A6B4-AFD26636387B}"/>
                </a:ext>
              </a:extLst>
            </p:cNvPr>
            <p:cNvGrpSpPr/>
            <p:nvPr/>
          </p:nvGrpSpPr>
          <p:grpSpPr>
            <a:xfrm>
              <a:off x="6858040" y="3337110"/>
              <a:ext cx="643701" cy="632410"/>
              <a:chOff x="6674454" y="2969524"/>
              <a:chExt cx="643701" cy="632410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88DD8C47-FBC7-F84C-B7CF-1BE9FDC1A8D3}"/>
                  </a:ext>
                </a:extLst>
              </p:cNvPr>
              <p:cNvSpPr/>
              <p:nvPr/>
            </p:nvSpPr>
            <p:spPr bwMode="auto">
              <a:xfrm flipH="1">
                <a:off x="6674454" y="3228447"/>
                <a:ext cx="489397" cy="373487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bg2">
                    <a:lumMod val="9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EAC205-CCD9-2A40-8E6B-F4909499AF1B}"/>
                  </a:ext>
                </a:extLst>
              </p:cNvPr>
              <p:cNvSpPr/>
              <p:nvPr/>
            </p:nvSpPr>
            <p:spPr bwMode="auto">
              <a:xfrm>
                <a:off x="7135275" y="2969524"/>
                <a:ext cx="182880" cy="5486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246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44AC18F0-AFB6-DF2B-386D-34EB7A94C21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A9F18C0-30DB-981B-8210-1FE82187C6E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B905E5-F06A-7854-29BF-B7B75474FDC0}"/>
              </a:ext>
            </a:extLst>
          </p:cNvPr>
          <p:cNvGrpSpPr/>
          <p:nvPr/>
        </p:nvGrpSpPr>
        <p:grpSpPr>
          <a:xfrm>
            <a:off x="750807" y="1182010"/>
            <a:ext cx="7642386" cy="2779481"/>
            <a:chOff x="724155" y="1306135"/>
            <a:chExt cx="7642386" cy="2779481"/>
          </a:xfrm>
        </p:grpSpPr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24C344C7-1A04-430A-0D21-2427EBEED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24156" y="1306135"/>
              <a:ext cx="4922264" cy="277948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46" name="Rectangle 4">
              <a:extLst>
                <a:ext uri="{FF2B5EF4-FFF2-40B4-BE49-F238E27FC236}">
                  <a16:creationId xmlns:a16="http://schemas.microsoft.com/office/drawing/2014/main" id="{6A3AAA99-F2D8-0E01-14D6-B5577C194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835182" y="1308788"/>
              <a:ext cx="2531359" cy="27768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6F83FF36-CD73-364F-54C6-FECDA05A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026441" y="1498258"/>
              <a:ext cx="2148840" cy="21496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b="1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salesforce.com</a:t>
              </a:r>
              <a:endPara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DE8BB1-6B5A-F684-C31D-E04F373C59D5}"/>
                </a:ext>
              </a:extLst>
            </p:cNvPr>
            <p:cNvSpPr txBox="1"/>
            <p:nvPr/>
          </p:nvSpPr>
          <p:spPr>
            <a:xfrm>
              <a:off x="724155" y="3725490"/>
              <a:ext cx="49222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Cloud Pak for Integration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66F91D-F9F5-239D-9096-3ECE1F3A1D28}"/>
                </a:ext>
              </a:extLst>
            </p:cNvPr>
            <p:cNvGrpSpPr/>
            <p:nvPr/>
          </p:nvGrpSpPr>
          <p:grpSpPr>
            <a:xfrm>
              <a:off x="904572" y="1498258"/>
              <a:ext cx="4561433" cy="2149640"/>
              <a:chOff x="899745" y="1498258"/>
              <a:chExt cx="4561433" cy="2149640"/>
            </a:xfrm>
          </p:grpSpPr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C44C8CEB-E3F0-502B-76F1-5AF9763E6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242342" y="1498259"/>
                <a:ext cx="2218836" cy="21496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</a:t>
                </a:r>
                <a:b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integration</a:t>
                </a:r>
              </a:p>
            </p:txBody>
          </p:sp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4E9FC4C6-858B-304B-7BF0-F2E88408D5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899745" y="1498258"/>
                <a:ext cx="2218836" cy="21496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API management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AA1E2F0-54C7-EDEB-3058-0B6EB4B84998}"/>
                  </a:ext>
                </a:extLst>
              </p:cNvPr>
              <p:cNvGrpSpPr/>
              <p:nvPr/>
            </p:nvGrpSpPr>
            <p:grpSpPr>
              <a:xfrm>
                <a:off x="988275" y="2248400"/>
                <a:ext cx="2041776" cy="1215491"/>
                <a:chOff x="1054752" y="4585344"/>
                <a:chExt cx="2041776" cy="1215491"/>
              </a:xfrm>
            </p:grpSpPr>
            <p:sp>
              <p:nvSpPr>
                <p:cNvPr id="24" name="Rectangle 3">
                  <a:extLst>
                    <a:ext uri="{FF2B5EF4-FFF2-40B4-BE49-F238E27FC236}">
                      <a16:creationId xmlns:a16="http://schemas.microsoft.com/office/drawing/2014/main" id="{11578C86-1B7E-E42D-6F05-A6B56C3BFC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2114932" y="4585344"/>
                  <a:ext cx="981596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API manager</a:t>
                  </a:r>
                </a:p>
              </p:txBody>
            </p:sp>
            <p:sp>
              <p:nvSpPr>
                <p:cNvPr id="25" name="Rectangle 3">
                  <a:extLst>
                    <a:ext uri="{FF2B5EF4-FFF2-40B4-BE49-F238E27FC236}">
                      <a16:creationId xmlns:a16="http://schemas.microsoft.com/office/drawing/2014/main" id="{582A8D5B-E5B4-E3E8-062A-E5EA744A58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054752" y="4585344"/>
                  <a:ext cx="989051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API gateway</a:t>
                  </a:r>
                </a:p>
              </p:txBody>
            </p:sp>
            <p:sp>
              <p:nvSpPr>
                <p:cNvPr id="26" name="Rectangle 3">
                  <a:extLst>
                    <a:ext uri="{FF2B5EF4-FFF2-40B4-BE49-F238E27FC236}">
                      <a16:creationId xmlns:a16="http://schemas.microsoft.com/office/drawing/2014/main" id="{4C8EA6D4-EBD8-1EA3-8DD3-6D6BCD0A51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586436" y="5232515"/>
                  <a:ext cx="978408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Developer portal</a:t>
                  </a: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4077D88-C692-E659-0B9B-55BE4BE2CFE6}"/>
                  </a:ext>
                </a:extLst>
              </p:cNvPr>
              <p:cNvGrpSpPr/>
              <p:nvPr/>
            </p:nvGrpSpPr>
            <p:grpSpPr>
              <a:xfrm>
                <a:off x="3330872" y="2571985"/>
                <a:ext cx="2041776" cy="568320"/>
                <a:chOff x="1013054" y="3953123"/>
                <a:chExt cx="2041776" cy="568320"/>
              </a:xfrm>
            </p:grpSpPr>
            <p:sp>
              <p:nvSpPr>
                <p:cNvPr id="22" name="Rectangle 3">
                  <a:extLst>
                    <a:ext uri="{FF2B5EF4-FFF2-40B4-BE49-F238E27FC236}">
                      <a16:creationId xmlns:a16="http://schemas.microsoft.com/office/drawing/2014/main" id="{1B7D9A0F-EEF8-A29B-4CCC-99C16F544E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1013054" y="3953123"/>
                  <a:ext cx="986349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Integration development</a:t>
                  </a:r>
                </a:p>
              </p:txBody>
            </p:sp>
            <p:sp>
              <p:nvSpPr>
                <p:cNvPr id="21" name="Rectangle 3">
                  <a:extLst>
                    <a:ext uri="{FF2B5EF4-FFF2-40B4-BE49-F238E27FC236}">
                      <a16:creationId xmlns:a16="http://schemas.microsoft.com/office/drawing/2014/main" id="{3B427D65-EC5B-D289-6E67-CB35D371BE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2068481" y="3953123"/>
                  <a:ext cx="986349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Connectors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05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API-enabled application integration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2" y="-19761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API-enabled application integration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2F2E16-27BA-9609-8013-B44DEC313A06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88298-2038-DB1B-F003-ABA9C042F84B}"/>
              </a:ext>
            </a:extLst>
          </p:cNvPr>
          <p:cNvSpPr/>
          <p:nvPr/>
        </p:nvSpPr>
        <p:spPr>
          <a:xfrm>
            <a:off x="329580" y="1120264"/>
            <a:ext cx="7434074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design experience across APIs and integrations…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shortens development time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quality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skill barrier across development of APIs and integrations</a:t>
            </a:r>
          </a:p>
          <a:p>
            <a:pPr marL="354330" indent="-28575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management…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secures APIs, helping to mitigate the inherent risk of exposing business capabilities to a wider audience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rapid release cycles, supporting the business agility and experimentation that are critical to digital transformation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API portal provides a controlled self-service environment.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reduces the amount of work, while opening the door to new business models and partnerships.</a:t>
            </a:r>
          </a:p>
        </p:txBody>
      </p:sp>
    </p:spTree>
    <p:extLst>
      <p:ext uri="{BB962C8B-B14F-4D97-AF65-F5344CB8AC3E}">
        <p14:creationId xmlns:p14="http://schemas.microsoft.com/office/powerpoint/2010/main" val="240511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63C62270-0155-7918-0E84-DBFB73E3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CDC4DA5-A197-3BC1-4C8D-A0DE32C915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 flows for an API from scratch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 and managing flows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Deploying designer flows and APIs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 a running API flow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25611</TotalTime>
  <Words>576</Words>
  <Application>Microsoft Macintosh PowerPoint</Application>
  <PresentationFormat>On-screen Show (16:9)</PresentationFormat>
  <Paragraphs>120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</vt:lpstr>
      <vt:lpstr>PowerPoint Presentation</vt:lpstr>
      <vt:lpstr>PowerPoint Presentation</vt:lpstr>
      <vt:lpstr>PowerPoint Presentation</vt:lpstr>
      <vt:lpstr>Additional learning resources</vt:lpstr>
      <vt:lpstr>Demo architecture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81</cp:revision>
  <cp:lastPrinted>2019-04-25T15:14:05Z</cp:lastPrinted>
  <dcterms:created xsi:type="dcterms:W3CDTF">2022-03-29T18:01:34Z</dcterms:created>
  <dcterms:modified xsi:type="dcterms:W3CDTF">2022-06-24T20:53:30Z</dcterms:modified>
</cp:coreProperties>
</file>